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72" r:id="rId12"/>
    <p:sldId id="273" r:id="rId13"/>
    <p:sldId id="274" r:id="rId14"/>
    <p:sldId id="275" r:id="rId15"/>
    <p:sldId id="268" r:id="rId16"/>
    <p:sldId id="277" r:id="rId17"/>
    <p:sldId id="278" r:id="rId18"/>
    <p:sldId id="279" r:id="rId19"/>
    <p:sldId id="267" r:id="rId20"/>
    <p:sldId id="269" r:id="rId21"/>
    <p:sldId id="280" r:id="rId22"/>
    <p:sldId id="281" r:id="rId23"/>
    <p:sldId id="282" r:id="rId24"/>
    <p:sldId id="283" r:id="rId25"/>
    <p:sldId id="271" r:id="rId26"/>
    <p:sldId id="284" r:id="rId27"/>
    <p:sldId id="285" r:id="rId28"/>
    <p:sldId id="286" r:id="rId29"/>
    <p:sldId id="287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56AB0-387C-BEFF-51D7-7496C84FB937}" v="326" dt="2024-11-03T09:47:33.145"/>
    <p1510:client id="{6DC5BF7A-CC4C-9A6B-9C7C-31FC3A9CAB9B}" v="678" dt="2024-11-03T10:33:29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3"/>
    <p:restoredTop sz="97376"/>
  </p:normalViewPr>
  <p:slideViewPr>
    <p:cSldViewPr snapToGrid="0">
      <p:cViewPr varScale="1">
        <p:scale>
          <a:sx n="75" d="100"/>
          <a:sy n="75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Bayesian inference in machine learning and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Laurence Aitchison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403A-2DB3-6BC6-18EB-3D7D478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 theorem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3E820-820B-04F7-3C91-E643AA702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unknown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obs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unknown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unknown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unknown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prior.  Represents what you know about the unknowns before seeing data (e.g. plausible vs crazy values).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0">
                            <a:latin typeface="Cambria Math" panose="02040503050406030204" pitchFamily="18" charset="0"/>
                          </a:rPr>
                          <m:t>obs</m:t>
                        </m:r>
                      </m:e>
                    </m:d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unknown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likelihood.  Tells us what observations are consistent with what values for the unknown.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posterior.  Represents plausible values of the unknown after seeing data.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3E820-820B-04F7-3C91-E643AA702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EB4E0-20BA-56CD-7E1C-3457AFE9D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7183-1889-E32F-A49E-9120ECC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 theorem (2/2)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0C5B0-AC9A-B682-F3D0-0E64306E8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unknown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obs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unknown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unknown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Well, the observations are fixed. 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just a number!</a:t>
                </a:r>
              </a:p>
              <a:p>
                <a:pPr marL="0" indent="0">
                  <a:buNone/>
                </a:pPr>
                <a:r>
                  <a:rPr lang="en-US" dirty="0"/>
                  <a:t>A valid probability distribution needs to normalize: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unknown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unknown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just ensures that the posterior normalizes! That means we can equivalently write Bayes theorem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unknown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obs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obs</m:t>
                          </m:r>
                        </m:e>
                      </m:d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unknown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unknown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0C5B0-AC9A-B682-F3D0-0E64306E8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4B01E9-2257-D364-4B6C-E049692CA444}"/>
              </a:ext>
            </a:extLst>
          </p:cNvPr>
          <p:cNvSpPr txBox="1"/>
          <p:nvPr/>
        </p:nvSpPr>
        <p:spPr>
          <a:xfrm>
            <a:off x="2162568" y="6050290"/>
            <a:ext cx="7866863" cy="5232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Question: what are the observation and unknown?</a:t>
            </a:r>
          </a:p>
        </p:txBody>
      </p:sp>
    </p:spTree>
    <p:extLst>
      <p:ext uri="{BB962C8B-B14F-4D97-AF65-F5344CB8AC3E}">
        <p14:creationId xmlns:p14="http://schemas.microsoft.com/office/powerpoint/2010/main" val="46146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E79B-A7BE-4954-5408-5141C146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Origins of Bayes: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8D5A-CEC8-1687-373E-AF13C617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Science is all about inferring the unknowns from noisy data!</a:t>
            </a:r>
          </a:p>
          <a:p>
            <a:pPr marL="0" indent="0">
              <a:buNone/>
            </a:pPr>
            <a:r>
              <a:rPr lang="en-US" dirty="0"/>
              <a:t>So Bayes will _always_ be useful in science.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Covid:</a:t>
            </a:r>
          </a:p>
          <a:p>
            <a:pPr lvl="1"/>
            <a:r>
              <a:rPr lang="en-US" dirty="0"/>
              <a:t>Observations: daily case numbers.</a:t>
            </a:r>
          </a:p>
          <a:p>
            <a:pPr lvl="1"/>
            <a:r>
              <a:rPr lang="en-US" dirty="0"/>
              <a:t>Unknowns: causal impact of school closures on transmission.</a:t>
            </a:r>
          </a:p>
          <a:p>
            <a:r>
              <a:rPr lang="en-US" dirty="0"/>
              <a:t>Election forecasting:</a:t>
            </a:r>
          </a:p>
          <a:p>
            <a:pPr lvl="1"/>
            <a:r>
              <a:rPr lang="en-US" dirty="0"/>
              <a:t>Observations: polls, previous election results</a:t>
            </a:r>
          </a:p>
          <a:p>
            <a:pPr lvl="1"/>
            <a:r>
              <a:rPr lang="en-US" dirty="0"/>
              <a:t>Unknowns: actual vote totals</a:t>
            </a:r>
          </a:p>
        </p:txBody>
      </p:sp>
    </p:spTree>
    <p:extLst>
      <p:ext uri="{BB962C8B-B14F-4D97-AF65-F5344CB8AC3E}">
        <p14:creationId xmlns:p14="http://schemas.microsoft.com/office/powerpoint/2010/main" val="290151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6A75-0A26-1658-D723-A184A1A9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Bayesian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73BB-99FE-B247-1DC6-82646720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9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2FEB-9B9D-6C9E-29D2-65F1F96F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Motivations</a:t>
            </a:r>
          </a:p>
        </p:txBody>
      </p:sp>
      <p:pic>
        <p:nvPicPr>
          <p:cNvPr id="5" name="robot.mp4" descr="robot.mp4">
            <a:hlinkClick r:id="" action="ppaction://media"/>
            <a:extLst>
              <a:ext uri="{FF2B5EF4-FFF2-40B4-BE49-F238E27FC236}">
                <a16:creationId xmlns:a16="http://schemas.microsoft.com/office/drawing/2014/main" id="{09CB6DED-294A-9964-05CC-7A597DDCF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1477" y="2343708"/>
            <a:ext cx="5166852" cy="2906289"/>
          </a:xfrm>
          <a:prstGeom prst="rect">
            <a:avLst/>
          </a:prstGeom>
        </p:spPr>
      </p:pic>
      <p:pic>
        <p:nvPicPr>
          <p:cNvPr id="7" name="Picture 2" descr="Chest radiograph - Wikipedia">
            <a:extLst>
              <a:ext uri="{FF2B5EF4-FFF2-40B4-BE49-F238E27FC236}">
                <a16:creationId xmlns:a16="http://schemas.microsoft.com/office/drawing/2014/main" id="{8848D768-3677-8BC0-4C79-9C9BE671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1" y="2050622"/>
            <a:ext cx="3031924" cy="34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7629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BB65-E010-E23E-4E3F-3AC65CDC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Bayesian neural network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DA4AA2-5085-464E-8332-A13FD0209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small dataset of x -&gt; y pairs.</a:t>
                </a:r>
              </a:p>
              <a:p>
                <a:r>
                  <a:rPr lang="en-US" dirty="0"/>
                  <a:t>usual setup: learn a neural network to map from x -&gt; y.</a:t>
                </a:r>
              </a:p>
              <a:p>
                <a:r>
                  <a:rPr lang="en-US" dirty="0"/>
                  <a:t>problem: any single “best guess” of the weights is wrong.</a:t>
                </a:r>
              </a:p>
              <a:p>
                <a:r>
                  <a:rPr lang="en-US" dirty="0"/>
                  <a:t>solution: Bayes!  Compute the posterior, representing the probability of any given setting of the weights,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DA4AA2-5085-464E-8332-A13FD0209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E83CC5-A976-CFF6-1AC8-E1F4942D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9" t="12880" r="2585"/>
          <a:stretch/>
        </p:blipFill>
        <p:spPr>
          <a:xfrm>
            <a:off x="3412875" y="4286114"/>
            <a:ext cx="5366250" cy="22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4C72-C6A7-9F94-3451-B73ED775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3C3C-E3D9-696E-2DD9-5F00EABA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To use Bayesian neural networks, we need to interpret the output of a neural net as a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374ACB-614A-2055-9511-DF75C1607B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We often think of neural networks as outputting a single “best guess”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we can also think of neural networks as outputting a distribution,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natural for a language model, which gives a distribution over the next token.</a:t>
                </a:r>
              </a:p>
              <a:p>
                <a:pPr marL="0" indent="0">
                  <a:buNone/>
                </a:pPr>
                <a:r>
                  <a:rPr lang="en-US" dirty="0"/>
                  <a:t>But you can do the same thing for continuous outputs: just make the output a Gaussian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374ACB-614A-2055-9511-DF75C1607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9CA4-5EBA-09B8-F4A2-F5271B64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E1B9-BDC6-16E6-3371-D622087F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 theorem in Bayesian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696417-7FA7-7451-6773-44C5702D3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Bayesian neural networks,</a:t>
                </a:r>
              </a:p>
              <a:p>
                <a:r>
                  <a:rPr lang="en-US" dirty="0"/>
                  <a:t>The observations are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pairs.</a:t>
                </a:r>
              </a:p>
              <a:p>
                <a:r>
                  <a:rPr lang="en-US" dirty="0"/>
                  <a:t>The unknows are the neural network weights,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posterior is given by Bayes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Here: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likelihood, which is output from the neural net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some uninformative prior (e.g. IID Gaussian)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696417-7FA7-7451-6773-44C5702D3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9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D3FB-78A8-DBEB-F94F-2740EA479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4E6B-CB05-B9D6-7CF8-66EED78C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Prediction in Bayesian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78E22-AC19-88BA-68B3-EB94E4E01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now don’t learn a single setting of the weights,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 Instead, we learn a posterior,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r>
                  <a:rPr lang="en-US" dirty="0"/>
                  <a:t>Question: how do we turn that posterior into a prediction?</a:t>
                </a:r>
              </a:p>
              <a:p>
                <a:pPr marL="0" indent="0">
                  <a:buNone/>
                </a:pPr>
                <a:r>
                  <a:rPr lang="en-US" b="0" dirty="0"/>
                  <a:t>Answer: the Bayesian model average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78E22-AC19-88BA-68B3-EB94E4E01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9608FE-793B-A449-708C-DF213065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9" t="12880" r="2585"/>
          <a:stretch/>
        </p:blipFill>
        <p:spPr>
          <a:xfrm>
            <a:off x="3271389" y="4258024"/>
            <a:ext cx="5649221" cy="24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260E-0E63-2C7B-B6B5-0B531619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Problem: posterior distributions are terrifying!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D0A76-A20C-A1D6-C2F1-84194267D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posterior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Naively, it looks like we have to evaluate this for every possible setting of the weights!</a:t>
                </a:r>
              </a:p>
              <a:p>
                <a:pPr marL="0" indent="0">
                  <a:buNone/>
                </a:pPr>
                <a:r>
                  <a:rPr lang="en-US" dirty="0"/>
                  <a:t>But this is impossible even for a tiny network with 100 weights, let alone a modern network with billions!</a:t>
                </a:r>
              </a:p>
              <a:p>
                <a:pPr marL="0" indent="0">
                  <a:buNone/>
                </a:pPr>
                <a:r>
                  <a:rPr lang="en-US" dirty="0"/>
                  <a:t>So how can we possibly get the posterior?</a:t>
                </a:r>
              </a:p>
              <a:p>
                <a:pPr marL="0" indent="0">
                  <a:buNone/>
                </a:pPr>
                <a:r>
                  <a:rPr lang="en-US" dirty="0"/>
                  <a:t>Answer: variational inference.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D0A76-A20C-A1D6-C2F1-84194267D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9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5B1F-F9C4-CFA5-5C35-83B914B5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Who am I? 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2F3DB-8BFA-3D84-7B50-3ED8CA64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Degree in Physics (Cambridge)</a:t>
            </a:r>
          </a:p>
          <a:p>
            <a:r>
              <a:rPr lang="en-US"/>
              <a:t>PhD in Computational Neuroscience</a:t>
            </a:r>
          </a:p>
          <a:p>
            <a:r>
              <a:rPr lang="en-US">
                <a:ea typeface="+mn-lt"/>
                <a:cs typeface="+mn-lt"/>
              </a:rPr>
              <a:t>Switched to ML during postdoc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C1C8-7F16-1DB2-D6D1-FE58CD4C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Variational approximate posteriors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50967-96A8-A95E-1310-C7166589D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Variational inference uses an approximate posterior e.g.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We somehow want to set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such that,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How do we do that? Maximizing the ELBO!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does this mean?  Find a distribution, Q, such that:</a:t>
                </a:r>
              </a:p>
              <a:p>
                <a:r>
                  <a:rPr lang="en-US" dirty="0"/>
                  <a:t>Samples from Q have high prior + likelihood</a:t>
                </a:r>
              </a:p>
              <a:p>
                <a:r>
                  <a:rPr lang="en-US" dirty="0"/>
                  <a:t>Q is as broad as possible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50967-96A8-A95E-1310-C7166589D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3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E6A9-870F-EE97-F234-F9BDC69E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Reparameterisation</a:t>
            </a:r>
            <a:r>
              <a:rPr lang="en-US" dirty="0">
                <a:solidFill>
                  <a:srgbClr val="7030A0"/>
                </a:solidFill>
              </a:rPr>
              <a:t> trick (1/3)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5114D-3A63-7E53-977E-44D9FBF06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optimize the ELBO, we want to use gradient descent,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Remember: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usual approach would be to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this doesn’t work,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This arises because the distribution for the expectation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5114D-3A63-7E53-977E-44D9FBF06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5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8E148-9449-99D4-199D-ABE9DD6F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3E7B-8250-FC4B-8119-D21D25FC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Reparameterisation</a:t>
            </a:r>
            <a:r>
              <a:rPr lang="en-US" dirty="0">
                <a:solidFill>
                  <a:srgbClr val="7030A0"/>
                </a:solidFill>
              </a:rPr>
              <a:t> trick (2/3)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C17C4-F189-49A0-4952-1FB889F37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make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we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taking an IID random variable,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 transforming 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C17C4-F189-49A0-4952-1FB889F37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90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D873-A6D9-0E6C-0348-EC384C5D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Reparameterisation</a:t>
            </a:r>
            <a:r>
              <a:rPr lang="en-US" dirty="0">
                <a:solidFill>
                  <a:srgbClr val="7030A0"/>
                </a:solidFill>
              </a:rPr>
              <a:t> trick (3/3)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F1469-AFCC-7507-2BE3-F8790435C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3369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Now, we can write the ELBO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Looks complicated</a:t>
                </a:r>
              </a:p>
              <a:p>
                <a:pPr marL="0" indent="0">
                  <a:buNone/>
                </a:pPr>
                <a:r>
                  <a:rPr lang="en-US" dirty="0"/>
                  <a:t>Critically,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doesn’t appear in the distribution for the expectation</a:t>
                </a:r>
              </a:p>
              <a:p>
                <a:pPr marL="0" indent="0">
                  <a:buNone/>
                </a:pPr>
                <a:r>
                  <a:rPr lang="en-US" dirty="0"/>
                  <a:t>So the naïve sample-based approach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) will work!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All the complexity of the gradient is handled by </a:t>
                </a:r>
                <a:r>
                  <a:rPr lang="en-US" dirty="0" err="1"/>
                  <a:t>autodiff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</a:t>
                </a:r>
                <a:r>
                  <a:rPr lang="en-US" dirty="0" err="1"/>
                  <a:t>PyTorch</a:t>
                </a:r>
                <a:r>
                  <a:rPr lang="en-US" dirty="0"/>
                  <a:t>, just:</a:t>
                </a:r>
              </a:p>
              <a:p>
                <a:pPr marL="0" indent="0" algn="ctr"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distribution.sample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/>
                  <a:t>-&gt;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distribution.rsample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F1469-AFCC-7507-2BE3-F8790435C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3369" cy="4351338"/>
              </a:xfrm>
              <a:blipFill>
                <a:blip r:embed="rId2"/>
                <a:stretch>
                  <a:fillRect l="-1054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7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3779-C9BA-8E33-5500-9687C768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ED636-B7A5-300C-4662-F463D5DB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Variational Autoencoders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29D2D-2A79-753F-9C9B-F19036367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8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DCB2-8FA6-2F32-57E9-2F316E95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Variational autoencoders (VAEs) are variational inference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C1A5-43EE-27DD-49B4-08AE099D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terminology tends to confuse many, many people.</a:t>
            </a:r>
          </a:p>
          <a:p>
            <a:r>
              <a:rPr lang="en-US" dirty="0"/>
              <a:t>VAEs </a:t>
            </a:r>
            <a:r>
              <a:rPr lang="en-US" i="1" dirty="0"/>
              <a:t>are</a:t>
            </a:r>
            <a:r>
              <a:rPr lang="en-US" dirty="0"/>
              <a:t> VI, with a tweak to make it go faster.</a:t>
            </a:r>
          </a:p>
          <a:p>
            <a:r>
              <a:rPr lang="en-US" dirty="0"/>
              <a:t>The VAE architecture </a:t>
            </a:r>
            <a:r>
              <a:rPr lang="en-US" i="1" dirty="0"/>
              <a:t>vaguely resembles </a:t>
            </a:r>
            <a:r>
              <a:rPr lang="en-US" dirty="0"/>
              <a:t>an autoencoder. But that’s it.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119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212D-46EE-F03A-08EF-22DB2CC8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VAEs are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98FD-B3F0-F43A-6B6A-89F8BD908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VAEs are most frequently applied to images</a:t>
            </a:r>
          </a:p>
          <a:p>
            <a:r>
              <a:rPr lang="en-US" dirty="0"/>
              <a:t>Observation: an image</a:t>
            </a:r>
          </a:p>
          <a:p>
            <a:r>
              <a:rPr lang="en-US" dirty="0"/>
              <a:t>Unknown: latent variables describing the image (e.g. object parts)</a:t>
            </a:r>
          </a:p>
          <a:p>
            <a:pPr marL="0" indent="0">
              <a:buNone/>
            </a:pPr>
            <a:r>
              <a:rPr lang="en-US" dirty="0"/>
              <a:t>Typically the goal is generative modelling, i.e. to learn a model that allows you to sample images (diffusion style).</a:t>
            </a:r>
          </a:p>
        </p:txBody>
      </p:sp>
    </p:spTree>
    <p:extLst>
      <p:ext uri="{BB962C8B-B14F-4D97-AF65-F5344CB8AC3E}">
        <p14:creationId xmlns:p14="http://schemas.microsoft.com/office/powerpoint/2010/main" val="16691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4CE8-0E05-3786-5D5C-B68FF050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Naïve VI applied to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F6822-52EB-19AB-CE6B-BBE91CE24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ELBO objective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observation (image)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latent variable (object parts etc.)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parameters of the approximate posterior for that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have:</a:t>
                </a:r>
              </a:p>
              <a:p>
                <a:r>
                  <a:rPr lang="en-US" dirty="0"/>
                  <a:t>Prior,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Gaussian with fixed mean and var.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Likelihood,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Gaussian, with neural network for the mean.</a:t>
                </a:r>
              </a:p>
              <a:p>
                <a:r>
                  <a:rPr lang="en-US" dirty="0"/>
                  <a:t>Approximate posterior,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Gaussian with fixed mean and var.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F6822-52EB-19AB-CE6B-BBE91CE24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  <a:blipFill>
                <a:blip r:embed="rId2"/>
                <a:stretch>
                  <a:fillRect l="-107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52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F8D68-2121-BBF5-DABB-5A9BBA4E3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35F8-C85C-AD59-0FAD-575B4AE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Generative modelling with VI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4DE3C-C2D8-9756-71CE-3E1CCD053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ELBO objective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Once we have optimized everything, we can throw away the approximate posterior, and sample images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4DE3C-C2D8-9756-71CE-3E1CCD053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  <a:blipFill>
                <a:blip r:embed="rId2"/>
                <a:stretch>
                  <a:fillRect l="-119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931-4A20-D231-AC0F-913C58BF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CD37-8837-E85F-A9EB-9FACE813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Amortized approximate posterior (encoder)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4BBD2-7AB7-A5A6-8127-FB5C53838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Problem: we have to optimize approximate posterior params,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every image.  This is super-slow.</a:t>
                </a:r>
              </a:p>
              <a:p>
                <a:pPr marL="0" indent="0">
                  <a:buNone/>
                </a:pPr>
                <a:r>
                  <a:rPr lang="en-US" dirty="0"/>
                  <a:t>Solution: learn a NN to map from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to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 Specifically,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ELBO objective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optimize the parameters of this neural net,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using the ELBO itself! (i.e. we don’t find a bunch of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first!).</a:t>
                </a:r>
              </a:p>
              <a:p>
                <a:pPr marL="0" indent="0">
                  <a:buNone/>
                </a:pPr>
                <a:r>
                  <a:rPr lang="en-US" dirty="0"/>
                  <a:t>Overall, we optimize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no per-image optimization.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4BBD2-7AB7-A5A6-8127-FB5C53838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3364" cy="4351338"/>
              </a:xfrm>
              <a:blipFill>
                <a:blip r:embed="rId2"/>
                <a:stretch>
                  <a:fillRect l="-1193" t="-2326" r="-47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98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B23C-1F9F-819D-FDD8-395D25C7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Within ML I have previously worked 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BCCC-4ABB-9F32-0029-84C07A4A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Bayesian things:</a:t>
            </a:r>
          </a:p>
          <a:p>
            <a:pPr lvl="1"/>
            <a:r>
              <a:rPr lang="en-US"/>
              <a:t>Bayesian neural networks</a:t>
            </a:r>
          </a:p>
          <a:p>
            <a:pPr lvl="1"/>
            <a:r>
              <a:rPr lang="en-US"/>
              <a:t>Bayesian models for COVID epidemiology</a:t>
            </a:r>
          </a:p>
          <a:p>
            <a:r>
              <a:rPr lang="en-US"/>
              <a:t>Using generative models (diffusions) for climate science</a:t>
            </a:r>
          </a:p>
          <a:p>
            <a:r>
              <a:rPr lang="en-US"/>
              <a:t>Theory of NNs</a:t>
            </a:r>
          </a:p>
        </p:txBody>
      </p:sp>
    </p:spTree>
    <p:extLst>
      <p:ext uri="{BB962C8B-B14F-4D97-AF65-F5344CB8AC3E}">
        <p14:creationId xmlns:p14="http://schemas.microsoft.com/office/powerpoint/2010/main" val="13401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5EDD-A9F8-77E8-9B89-365EA327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Outlook for Bayesian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0D974-0FC2-38A4-E4C1-51F55CEFE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9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51DD-B854-6945-8DBF-70D539BA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Outlook for VAEs in SOTA generative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A90CA-7705-C9E3-E421-56A0BF3C9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SOTA models aren’t plain VAE’s, but…</a:t>
            </a:r>
          </a:p>
          <a:p>
            <a:r>
              <a:rPr lang="en-US" dirty="0"/>
              <a:t>Diffusion models are combined with VAE in a “latent diffusion”</a:t>
            </a:r>
          </a:p>
          <a:p>
            <a:r>
              <a:rPr lang="en-US" dirty="0"/>
              <a:t>Autoregressive models often use a “vector quantized VAE”</a:t>
            </a:r>
          </a:p>
          <a:p>
            <a:r>
              <a:rPr lang="en-US" dirty="0"/>
              <a:t>In general, VAEs are </a:t>
            </a:r>
            <a:r>
              <a:rPr lang="en-US" sz="2800" dirty="0"/>
              <a:t>critical background for understanding modern generative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AB63-91CC-A1B8-6AA9-F789F351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4F57-4FF2-45E2-7DD1-85DECA88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Outlook for Bayesian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B27D3-A566-2200-8DF8-EE8135072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neural networks (BNN) help you deal with uncertainty that arises due to limited data.</a:t>
            </a:r>
          </a:p>
          <a:p>
            <a:r>
              <a:rPr lang="en-US" dirty="0"/>
              <a:t>Means BNNs aren’t useful for pre-training foundations models, as you have trillions of tokens.</a:t>
            </a:r>
          </a:p>
          <a:p>
            <a:r>
              <a:rPr lang="en-US" dirty="0"/>
              <a:t>But they could be useful for post-training (e.g. RLHF), as datasets are more limited there.</a:t>
            </a:r>
          </a:p>
        </p:txBody>
      </p:sp>
    </p:spTree>
    <p:extLst>
      <p:ext uri="{BB962C8B-B14F-4D97-AF65-F5344CB8AC3E}">
        <p14:creationId xmlns:p14="http://schemas.microsoft.com/office/powerpoint/2010/main" val="41686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43B8-E479-6477-33C5-EA54CFA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Topics I am currently interested in + working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706B7-2DDF-916C-4326-A98431E38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23C1-4F3D-B62F-228A-A76C2902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LLM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8F16-0942-AE37-BD46-A39F85E8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Modern LLMs are big and expensive to train + run.</a:t>
            </a:r>
          </a:p>
          <a:p>
            <a:pPr marL="0" indent="0">
              <a:buNone/>
            </a:pPr>
            <a:r>
              <a:rPr lang="en-US" dirty="0"/>
              <a:t>Some of the key issues:</a:t>
            </a:r>
          </a:p>
          <a:p>
            <a:r>
              <a:rPr lang="en-US" dirty="0"/>
              <a:t>Long contexts: what if you want to apply your model to a million-line, or 10-million token codebase?</a:t>
            </a:r>
            <a:endParaRPr lang="en-US" sz="2400" dirty="0"/>
          </a:p>
          <a:p>
            <a:r>
              <a:rPr lang="en-US" dirty="0"/>
              <a:t>Storing the model parameters: 70 b parameters implies 140 GB.</a:t>
            </a:r>
          </a:p>
          <a:p>
            <a:r>
              <a:rPr lang="en-US" dirty="0"/>
              <a:t>MLP hidden layers are _really_ big: 53,248 hidden dimension in Llama 70b.  So you get 16,384 x 53,248 weight matrices!  </a:t>
            </a:r>
          </a:p>
          <a:p>
            <a:pPr marL="0" indent="0">
              <a:buNone/>
            </a:pPr>
            <a:r>
              <a:rPr lang="en-US" dirty="0"/>
              <a:t>Lots of open questions about how to resolve/mitigate these issues!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54FC-1F35-8571-EE91-F482D898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Hyperparameter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742A-A1ED-8D18-C922-1FDDEA1DD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you're training </a:t>
            </a:r>
            <a:r>
              <a:rPr lang="en-US" dirty="0" err="1"/>
              <a:t>LLama</a:t>
            </a:r>
            <a:r>
              <a:rPr lang="en-US" dirty="0"/>
              <a:t> 4 70 b, how do you set the hyperparameters (e.g. learning rate)?</a:t>
            </a:r>
          </a:p>
          <a:p>
            <a:r>
              <a:rPr lang="en-US" dirty="0"/>
              <a:t>The training run takes months on 100k GPUs, so you can't try a bunch of different learning rates!</a:t>
            </a:r>
          </a:p>
          <a:p>
            <a:r>
              <a:rPr lang="en-US" dirty="0"/>
              <a:t>Solution: hyperparameter scaling:</a:t>
            </a:r>
          </a:p>
          <a:p>
            <a:pPr lvl="1"/>
            <a:r>
              <a:rPr lang="en-US" dirty="0"/>
              <a:t>Find optimal hyperparameters in small scale settings.</a:t>
            </a:r>
          </a:p>
          <a:p>
            <a:pPr lvl="1"/>
            <a:r>
              <a:rPr lang="en-US" dirty="0"/>
              <a:t>"Transfer" them to large scale, using scaling laws.</a:t>
            </a:r>
          </a:p>
          <a:p>
            <a:pPr lvl="1"/>
            <a:r>
              <a:rPr lang="en-US" dirty="0"/>
              <a:t>e.g. learning rate </a:t>
            </a:r>
            <a:r>
              <a:rPr lang="en-US" dirty="0">
                <a:latin typeface="Aptos"/>
                <a:cs typeface="Arial"/>
              </a:rPr>
              <a:t>∝ 1/width</a:t>
            </a:r>
          </a:p>
          <a:p>
            <a:r>
              <a:rPr lang="en-US" dirty="0"/>
              <a:t>Problem: need scaling laws for all the hyperparameters, for width, depth + dataset size.</a:t>
            </a:r>
          </a:p>
        </p:txBody>
      </p:sp>
    </p:spTree>
    <p:extLst>
      <p:ext uri="{BB962C8B-B14F-4D97-AF65-F5344CB8AC3E}">
        <p14:creationId xmlns:p14="http://schemas.microsoft.com/office/powerpoint/2010/main" val="9930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161B-45DC-353E-8F5B-2C6CCB77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Mechanistic interpretability (or how transformers work)</a:t>
            </a:r>
          </a:p>
        </p:txBody>
      </p:sp>
      <p:pic>
        <p:nvPicPr>
          <p:cNvPr id="4" name="Content Placeholder 3" descr="Mechanistic Interpretability for AI Safety — A Review | Leonard F. Bereska">
            <a:extLst>
              <a:ext uri="{FF2B5EF4-FFF2-40B4-BE49-F238E27FC236}">
                <a16:creationId xmlns:a16="http://schemas.microsoft.com/office/drawing/2014/main" id="{BE267370-222F-A23A-B857-85863D68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8564"/>
            <a:ext cx="10515600" cy="3825460"/>
          </a:xfrm>
        </p:spPr>
      </p:pic>
    </p:spTree>
    <p:extLst>
      <p:ext uri="{BB962C8B-B14F-4D97-AF65-F5344CB8AC3E}">
        <p14:creationId xmlns:p14="http://schemas.microsoft.com/office/powerpoint/2010/main" val="35538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AF01-B8EE-B9F9-AE9B-2A460358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Second order approximations of neural network loss landscapes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EF2F7-3E6C-7FD5-8ECC-A32ACEB5B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Any time we want to do “something clever”</a:t>
                </a:r>
              </a:p>
              <a:p>
                <a:r>
                  <a:rPr lang="en-US" dirty="0"/>
                  <a:t>Fast optimization</a:t>
                </a:r>
              </a:p>
              <a:p>
                <a:r>
                  <a:rPr lang="en-US" dirty="0"/>
                  <a:t>Pruning / quantization</a:t>
                </a:r>
              </a:p>
              <a:p>
                <a:r>
                  <a:rPr lang="en-US" dirty="0"/>
                  <a:t>Bayesian inference</a:t>
                </a:r>
              </a:p>
              <a:p>
                <a:r>
                  <a:rPr lang="en-US" dirty="0"/>
                  <a:t>Influence functions</a:t>
                </a:r>
              </a:p>
              <a:p>
                <a:pPr marL="0" indent="0">
                  <a:buNone/>
                </a:pPr>
                <a:r>
                  <a:rPr lang="en-US" dirty="0"/>
                  <a:t>You need a second order approximation of the loss landscape: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EF2F7-3E6C-7FD5-8ECC-A32ACEB5B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ADF994-2A58-AD03-F197-04A03EBC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0"/>
          <a:stretch/>
        </p:blipFill>
        <p:spPr>
          <a:xfrm>
            <a:off x="8550052" y="1126835"/>
            <a:ext cx="2644420" cy="31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A4FB-EA03-6432-AD2C-932B9841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Bayesian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1B2E-E29B-833E-E388-C4287F1D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0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Words>1707</Words>
  <Application>Microsoft Macintosh PowerPoint</Application>
  <PresentationFormat>Widescreen</PresentationFormat>
  <Paragraphs>185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Courier New</vt:lpstr>
      <vt:lpstr>office theme</vt:lpstr>
      <vt:lpstr>Bayesian inference in machine learning and artificial intelligence</vt:lpstr>
      <vt:lpstr>Who am I? </vt:lpstr>
      <vt:lpstr>Within ML I have previously worked on:</vt:lpstr>
      <vt:lpstr>Topics I am currently interested in + working on</vt:lpstr>
      <vt:lpstr>LLM efficiency</vt:lpstr>
      <vt:lpstr>Hyperparameter scaling</vt:lpstr>
      <vt:lpstr>Mechanistic interpretability (or how transformers work)</vt:lpstr>
      <vt:lpstr>Second order approximations of neural network loss landscapes</vt:lpstr>
      <vt:lpstr>Bayesian inference</vt:lpstr>
      <vt:lpstr>Bayes theorem (1/2)</vt:lpstr>
      <vt:lpstr>Bayes theorem (2/2)</vt:lpstr>
      <vt:lpstr>Origins of Bayes: science</vt:lpstr>
      <vt:lpstr>Bayesian neural networks</vt:lpstr>
      <vt:lpstr>Motivations</vt:lpstr>
      <vt:lpstr>Bayesian neural network setup</vt:lpstr>
      <vt:lpstr>To use Bayesian neural networks, we need to interpret the output of a neural net as a distribution</vt:lpstr>
      <vt:lpstr>Bayes theorem in Bayesian neural networks</vt:lpstr>
      <vt:lpstr>Prediction in Bayesian neural networks</vt:lpstr>
      <vt:lpstr>Problem: posterior distributions are terrifying!</vt:lpstr>
      <vt:lpstr>Variational approximate posteriors</vt:lpstr>
      <vt:lpstr>Reparameterisation trick (1/3)</vt:lpstr>
      <vt:lpstr>Reparameterisation trick (2/3)</vt:lpstr>
      <vt:lpstr>Reparameterisation trick (3/3)</vt:lpstr>
      <vt:lpstr>Variational Autoencoders</vt:lpstr>
      <vt:lpstr>Variational autoencoders (VAEs) are variational inference not autoencoders</vt:lpstr>
      <vt:lpstr>VAEs are generative models</vt:lpstr>
      <vt:lpstr>Naïve VI applied to images</vt:lpstr>
      <vt:lpstr>Generative modelling with VI</vt:lpstr>
      <vt:lpstr>Amortized approximate posterior (encoder)</vt:lpstr>
      <vt:lpstr>Outlook for Bayesian models</vt:lpstr>
      <vt:lpstr>Outlook for VAEs in SOTA generative modelling</vt:lpstr>
      <vt:lpstr>Outlook for Bayesian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Laurence Aitchison</cp:lastModifiedBy>
  <cp:revision>12</cp:revision>
  <dcterms:created xsi:type="dcterms:W3CDTF">2024-11-03T09:35:29Z</dcterms:created>
  <dcterms:modified xsi:type="dcterms:W3CDTF">2024-11-04T14:28:48Z</dcterms:modified>
</cp:coreProperties>
</file>